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6"/>
  </p:notesMasterIdLst>
  <p:handoutMasterIdLst>
    <p:handoutMasterId r:id="rId37"/>
  </p:handoutMasterIdLst>
  <p:sldIdLst>
    <p:sldId id="256" r:id="rId2"/>
    <p:sldId id="380" r:id="rId3"/>
    <p:sldId id="418" r:id="rId4"/>
    <p:sldId id="419" r:id="rId5"/>
    <p:sldId id="422" r:id="rId6"/>
    <p:sldId id="423" r:id="rId7"/>
    <p:sldId id="415" r:id="rId8"/>
    <p:sldId id="421" r:id="rId9"/>
    <p:sldId id="416" r:id="rId10"/>
    <p:sldId id="417" r:id="rId11"/>
    <p:sldId id="420" r:id="rId12"/>
    <p:sldId id="392" r:id="rId13"/>
    <p:sldId id="393" r:id="rId14"/>
    <p:sldId id="381" r:id="rId15"/>
    <p:sldId id="383" r:id="rId16"/>
    <p:sldId id="397" r:id="rId17"/>
    <p:sldId id="410" r:id="rId18"/>
    <p:sldId id="411" r:id="rId19"/>
    <p:sldId id="412" r:id="rId20"/>
    <p:sldId id="384" r:id="rId21"/>
    <p:sldId id="387" r:id="rId22"/>
    <p:sldId id="386" r:id="rId23"/>
    <p:sldId id="390" r:id="rId24"/>
    <p:sldId id="399" r:id="rId25"/>
    <p:sldId id="400" r:id="rId26"/>
    <p:sldId id="391" r:id="rId27"/>
    <p:sldId id="382" r:id="rId28"/>
    <p:sldId id="407" r:id="rId29"/>
    <p:sldId id="402" r:id="rId30"/>
    <p:sldId id="414" r:id="rId31"/>
    <p:sldId id="409" r:id="rId32"/>
    <p:sldId id="374" r:id="rId33"/>
    <p:sldId id="334" r:id="rId34"/>
    <p:sldId id="365" r:id="rId35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77B"/>
    <a:srgbClr val="4FCAE6"/>
    <a:srgbClr val="9378CD"/>
    <a:srgbClr val="F56D50"/>
    <a:srgbClr val="7AD5C9"/>
    <a:srgbClr val="2B3951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/>
    <p:restoredTop sz="93731" autoAdjust="0"/>
  </p:normalViewPr>
  <p:slideViewPr>
    <p:cSldViewPr snapToGrid="0">
      <p:cViewPr varScale="1">
        <p:scale>
          <a:sx n="42" d="100"/>
          <a:sy n="42" d="100"/>
        </p:scale>
        <p:origin x="224" y="61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557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8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</a:t>
            </a:r>
            <a:r>
              <a:rPr lang="en-US" baseline="0" dirty="0"/>
              <a:t> lifecycle titles in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92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73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0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2/3 circles</a:t>
            </a:r>
            <a:r>
              <a:rPr lang="en-US" baseline="0" dirty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59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2/3 circles</a:t>
            </a:r>
            <a:r>
              <a:rPr lang="en-US" baseline="0" dirty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482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15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8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12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</a:t>
            </a:r>
            <a:r>
              <a:rPr lang="en-US" baseline="0" dirty="0"/>
              <a:t> Nexus 9 (find laptop frames)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872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65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34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62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9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888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2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80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76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image" Target="../media/image20.emf"/><Relationship Id="rId18" Type="http://schemas.openxmlformats.org/officeDocument/2006/relationships/image" Target="../media/image25.emf"/><Relationship Id="rId3" Type="http://schemas.openxmlformats.org/officeDocument/2006/relationships/image" Target="../media/image10.emf"/><Relationship Id="rId7" Type="http://schemas.openxmlformats.org/officeDocument/2006/relationships/image" Target="../media/image14.emf"/><Relationship Id="rId12" Type="http://schemas.openxmlformats.org/officeDocument/2006/relationships/image" Target="../media/image19.emf"/><Relationship Id="rId17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23.emf"/><Relationship Id="rId20" Type="http://schemas.openxmlformats.org/officeDocument/2006/relationships/image" Target="../media/image27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emf"/><Relationship Id="rId11" Type="http://schemas.openxmlformats.org/officeDocument/2006/relationships/image" Target="../media/image18.emf"/><Relationship Id="rId5" Type="http://schemas.openxmlformats.org/officeDocument/2006/relationships/image" Target="../media/image12.emf"/><Relationship Id="rId15" Type="http://schemas.openxmlformats.org/officeDocument/2006/relationships/image" Target="../media/image22.emf"/><Relationship Id="rId10" Type="http://schemas.openxmlformats.org/officeDocument/2006/relationships/image" Target="../media/image17.emf"/><Relationship Id="rId19" Type="http://schemas.openxmlformats.org/officeDocument/2006/relationships/image" Target="../media/image26.emf"/><Relationship Id="rId4" Type="http://schemas.openxmlformats.org/officeDocument/2006/relationships/image" Target="../media/image11.emf"/><Relationship Id="rId9" Type="http://schemas.openxmlformats.org/officeDocument/2006/relationships/image" Target="../media/image16.emf"/><Relationship Id="rId14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>
            <a:extLst/>
          </a:blip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Fonts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88885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Fonts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336284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Code representation 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endParaRPr lang="en-US" sz="3600" dirty="0">
              <a:solidFill>
                <a:srgbClr val="FFFDC3"/>
              </a:solidFill>
              <a:sym typeface="Menlo Regular"/>
            </a:endParaRP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FFDC3"/>
                </a:solidFill>
                <a:sym typeface="Menlo Regular"/>
              </a:rPr>
              <a:t>public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FFFDC3"/>
                </a:solidFill>
                <a:sym typeface="Menlo Regular"/>
              </a:rPr>
              <a:t>override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sym typeface="Menlo Regular"/>
              </a:rPr>
              <a:t>void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dirty="0">
                <a:solidFill>
                  <a:srgbClr val="D0D1FE"/>
                </a:solidFill>
                <a:sym typeface="Menlo Regular"/>
              </a:rPr>
              <a:t>View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view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D0D1FE"/>
                </a:solidFill>
                <a:sym typeface="Menlo Regular"/>
              </a:rPr>
              <a:t>Bundle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 err="1">
                <a:solidFill>
                  <a:srgbClr val="FFFDC3"/>
                </a:solidFill>
                <a:sym typeface="Menlo Regular"/>
              </a:rPr>
              <a:t>base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DividerHeight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Divider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sym typeface="Menlo Regular"/>
              </a:rPr>
              <a:t>null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ListAdapter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A7D4A8"/>
                </a:solidFill>
                <a:sym typeface="Menlo Regular"/>
              </a:rPr>
              <a:t>new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sym typeface="Menlo Regular"/>
              </a:rPr>
              <a:t>GroceryListAdapter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Context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_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order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Products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>
                <a:solidFill>
                  <a:srgbClr val="78A9D6"/>
                </a:solidFill>
                <a:sym typeface="Menlo Regular"/>
              </a:rPr>
              <a:t>if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ListAdapter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Count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	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checkoutButton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Visibility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sym typeface="Menlo Regular"/>
              </a:rPr>
              <a:t>ViewStates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Invisible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B3FB73"/>
                </a:solidFill>
                <a:sym typeface="Menlo Regular"/>
              </a:rPr>
              <a:t>    }</a:t>
            </a:r>
            <a:br>
              <a:rPr lang="en-US" sz="3600" dirty="0">
                <a:solidFill>
                  <a:srgbClr val="B3FB73"/>
                </a:solidFill>
                <a:sym typeface="Menlo Regular"/>
              </a:rPr>
            </a:br>
            <a:r>
              <a:rPr lang="en-US" sz="3600" dirty="0">
                <a:solidFill>
                  <a:srgbClr val="B3FB73"/>
                </a:solidFill>
                <a:sym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24506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separate slides to call out sub-snippets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6627264" cy="9432279"/>
          </a:xfrm>
        </p:spPr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public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override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void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Bundle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base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DividerHeight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null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A7D4A8"/>
                </a:solidFill>
                <a:latin typeface="Menlo Regular"/>
                <a:ea typeface="Menlo Regular"/>
                <a:cs typeface="Menlo Regular"/>
                <a:sym typeface="Menlo Regular"/>
              </a:rPr>
              <a:t>new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GroceryListAdapter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Context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_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order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Products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>
                <a:solidFill>
                  <a:srgbClr val="78A9D6"/>
                </a:solidFill>
                <a:latin typeface="Menlo Regular"/>
                <a:ea typeface="Menlo Regular"/>
                <a:cs typeface="Menlo Regular"/>
                <a:sym typeface="Menlo Regular"/>
              </a:rPr>
              <a:t>if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Count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checkoutButton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Visibility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ViewStates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Invisible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  }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}</a:t>
            </a:r>
          </a:p>
        </p:txBody>
      </p:sp>
      <p:sp>
        <p:nvSpPr>
          <p:cNvPr id="4" name="Shape 222"/>
          <p:cNvSpPr/>
          <p:nvPr/>
        </p:nvSpPr>
        <p:spPr>
          <a:xfrm>
            <a:off x="1756393" y="5838203"/>
            <a:ext cx="240276" cy="1907690"/>
          </a:xfrm>
          <a:prstGeom prst="rect">
            <a:avLst/>
          </a:prstGeom>
          <a:solidFill>
            <a:srgbClr val="B8E7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7EC368"/>
                </a:solidFill>
              </a:defRPr>
            </a:pPr>
            <a:endParaRPr/>
          </a:p>
        </p:txBody>
      </p:sp>
      <p:sp>
        <p:nvSpPr>
          <p:cNvPr id="6" name="Shape 225"/>
          <p:cNvSpPr/>
          <p:nvPr/>
        </p:nvSpPr>
        <p:spPr>
          <a:xfrm>
            <a:off x="1191591" y="2754312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0" name="Shape 225"/>
          <p:cNvSpPr/>
          <p:nvPr/>
        </p:nvSpPr>
        <p:spPr>
          <a:xfrm>
            <a:off x="1191591" y="8567210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90000"/>
              </a:lnSpc>
              <a:spcBef>
                <a:spcPts val="3500"/>
              </a:spcBef>
            </a:pPr>
            <a:endParaRPr b="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1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Evolve 2016 color palette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5120773"/>
            <a:ext cx="914400" cy="914400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3816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R:118 G:130 B:138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76828A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80920" y="6598858"/>
            <a:ext cx="914400" cy="914400"/>
          </a:xfrm>
          <a:prstGeom prst="rect">
            <a:avLst/>
          </a:prstGeom>
          <a:solidFill>
            <a:srgbClr val="7AD5C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3136" y="6472852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R:122 G:213 B:201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da-DK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7AD5C9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6628922"/>
            <a:ext cx="914400" cy="914400"/>
          </a:xfrm>
          <a:prstGeom prst="rect">
            <a:avLst/>
          </a:prstGeom>
          <a:solidFill>
            <a:srgbClr val="F56D5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3816" y="650291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R:245 G:109 B:80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F56D50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0920" y="5120773"/>
            <a:ext cx="914400" cy="914400"/>
          </a:xfrm>
          <a:prstGeom prst="rect">
            <a:avLst/>
          </a:prstGeom>
          <a:solidFill>
            <a:srgbClr val="4FCAE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43135" y="4994767"/>
            <a:ext cx="3262577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R:79 G:202 B:230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4FCAE6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1600" y="8141821"/>
            <a:ext cx="914400" cy="914400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33816" y="8015815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R:147 G:120 B:205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9378CD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938517" y="7035834"/>
            <a:ext cx="914400" cy="914400"/>
          </a:xfrm>
          <a:prstGeom prst="rect">
            <a:avLst/>
          </a:prstGeom>
          <a:solidFill>
            <a:srgbClr val="7C69A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00733" y="692532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R:124 G:105 B:174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7C69AE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938517" y="5120773"/>
            <a:ext cx="914400" cy="914400"/>
          </a:xfrm>
          <a:prstGeom prst="rect">
            <a:avLst/>
          </a:prstGeom>
          <a:solidFill>
            <a:srgbClr val="1DAEC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000733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R:29 G:174 B:206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1DAECE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947837" y="5120773"/>
            <a:ext cx="914400" cy="914400"/>
          </a:xfrm>
          <a:prstGeom prst="rect">
            <a:avLst/>
          </a:prstGeom>
          <a:solidFill>
            <a:srgbClr val="36527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010053" y="4974889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R:54 G:82 B:113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365271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7837" y="7022069"/>
            <a:ext cx="914400" cy="914400"/>
          </a:xfrm>
          <a:prstGeom prst="rect">
            <a:avLst/>
          </a:prstGeom>
          <a:solidFill>
            <a:srgbClr val="F0B23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010053" y="6911561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R:240 G:178 B:63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7C69AE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80920" y="8141821"/>
            <a:ext cx="914400" cy="914400"/>
          </a:xfrm>
          <a:prstGeom prst="rect">
            <a:avLst/>
          </a:prstGeom>
          <a:solidFill>
            <a:srgbClr val="B8E77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43136" y="8015815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R:184 G:231 B:123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uk-UA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B8E77B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5024" y="3033711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Template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50024" y="3050169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Life cycle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70180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Build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65464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Test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2797" y="6427034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Monitor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910940" y="6427034"/>
            <a:ext cx="31243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Accelerate/Learn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72318073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Iconography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8" y="2754313"/>
            <a:ext cx="21423312" cy="209708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Please use the outlined device icons provided here for any iconography needs in your presentation. Resize, copy and paste as needed.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271012" y="4965130"/>
            <a:ext cx="2333309" cy="3429963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306443" y="5803096"/>
            <a:ext cx="1357601" cy="2715201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15051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7719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003" y="4965130"/>
            <a:ext cx="2321589" cy="341273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3572" y="5803096"/>
            <a:ext cx="1345033" cy="269006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0387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1274" y="4965130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60769" y="5803096"/>
            <a:ext cx="1357635" cy="27152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81274" y="9280321"/>
            <a:ext cx="2333309" cy="342996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75843" y="10150140"/>
            <a:ext cx="1366021" cy="273204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61709" y="9892413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3158" y="9828535"/>
            <a:ext cx="1494528" cy="2989056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0038" y="9280321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9338" y="10088179"/>
            <a:ext cx="1364706" cy="272941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0501" y="9316967"/>
            <a:ext cx="2346547" cy="344942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68450" y="9885083"/>
            <a:ext cx="1504154" cy="3008308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00007" y="10196195"/>
            <a:ext cx="1348598" cy="2697196"/>
          </a:xfrm>
          <a:prstGeom prst="rect">
            <a:avLst/>
          </a:prstGeom>
          <a:solidFill>
            <a:srgbClr val="2B3951"/>
          </a:solidFill>
        </p:spPr>
      </p:pic>
    </p:spTree>
    <p:extLst>
      <p:ext uri="{BB962C8B-B14F-4D97-AF65-F5344CB8AC3E}">
        <p14:creationId xmlns:p14="http://schemas.microsoft.com/office/powerpoint/2010/main" val="32295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997302"/>
          </a:xfrm>
        </p:spPr>
        <p:txBody>
          <a:bodyPr/>
          <a:lstStyle/>
          <a:p>
            <a:r>
              <a:rPr lang="en-US" dirty="0"/>
              <a:t>Copy and paste as needed. Hold down the shift key while clicking and dragging the shape from the corner to resize it proportionally.</a:t>
            </a:r>
          </a:p>
        </p:txBody>
      </p:sp>
      <p:sp>
        <p:nvSpPr>
          <p:cNvPr id="71" name="Oval 70"/>
          <p:cNvSpPr/>
          <p:nvPr/>
        </p:nvSpPr>
        <p:spPr>
          <a:xfrm>
            <a:off x="2882377" y="8240438"/>
            <a:ext cx="1098917" cy="1098917"/>
          </a:xfrm>
          <a:prstGeom prst="ellips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429729" y="8240438"/>
            <a:ext cx="1098917" cy="1098917"/>
          </a:xfrm>
          <a:prstGeom prst="ellips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82377" y="9575237"/>
            <a:ext cx="1098917" cy="1098917"/>
          </a:xfrm>
          <a:prstGeom prst="ellips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429729" y="9575237"/>
            <a:ext cx="1098917" cy="1098917"/>
          </a:xfrm>
          <a:prstGeom prst="ellips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335024" y="8240438"/>
            <a:ext cx="1098917" cy="1098917"/>
          </a:xfrm>
          <a:prstGeom prst="ellips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335024" y="9575237"/>
            <a:ext cx="1098917" cy="1098917"/>
          </a:xfrm>
          <a:prstGeom prst="ellips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683832" y="5600774"/>
            <a:ext cx="1098917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2231184" y="5600774"/>
            <a:ext cx="1098917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683832" y="6906979"/>
            <a:ext cx="1098917" cy="1098917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2231184" y="6906979"/>
            <a:ext cx="1098917" cy="1098917"/>
          </a:xfrm>
          <a:prstGeom prst="rect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882377" y="5600774"/>
            <a:ext cx="1098917" cy="1098917"/>
          </a:xfrm>
          <a:prstGeom prst="ellips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429729" y="5600774"/>
            <a:ext cx="1098917" cy="1098917"/>
          </a:xfrm>
          <a:prstGeom prst="ellips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882377" y="6906979"/>
            <a:ext cx="1098917" cy="1098917"/>
          </a:xfrm>
          <a:prstGeom prst="ellips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29729" y="6906979"/>
            <a:ext cx="1098917" cy="1098917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18514510" y="5600774"/>
            <a:ext cx="1257034" cy="1083650"/>
          </a:xfrm>
          <a:prstGeom prst="triangl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/>
          <p:cNvSpPr/>
          <p:nvPr/>
        </p:nvSpPr>
        <p:spPr>
          <a:xfrm>
            <a:off x="20219979" y="5600774"/>
            <a:ext cx="1257034" cy="1083650"/>
          </a:xfrm>
          <a:prstGeom prst="triangl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/>
          <p:cNvSpPr/>
          <p:nvPr/>
        </p:nvSpPr>
        <p:spPr>
          <a:xfrm>
            <a:off x="18514510" y="6922245"/>
            <a:ext cx="1257034" cy="1083650"/>
          </a:xfrm>
          <a:prstGeom prst="triangl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20219979" y="6922245"/>
            <a:ext cx="1257034" cy="1083650"/>
          </a:xfrm>
          <a:prstGeom prst="triangl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335024" y="5600774"/>
            <a:ext cx="1098917" cy="1098917"/>
          </a:xfrm>
          <a:prstGeom prst="ellips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35024" y="6906979"/>
            <a:ext cx="1098917" cy="1098917"/>
          </a:xfrm>
          <a:prstGeom prst="ellips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136479" y="5600774"/>
            <a:ext cx="1098917" cy="1098917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36479" y="6906979"/>
            <a:ext cx="1098917" cy="1098917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/>
          <p:cNvSpPr/>
          <p:nvPr/>
        </p:nvSpPr>
        <p:spPr>
          <a:xfrm>
            <a:off x="16809039" y="5600774"/>
            <a:ext cx="1257034" cy="1083650"/>
          </a:xfrm>
          <a:prstGeom prst="triangl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/>
          <p:cNvSpPr/>
          <p:nvPr/>
        </p:nvSpPr>
        <p:spPr>
          <a:xfrm>
            <a:off x="16809039" y="6922245"/>
            <a:ext cx="1257034" cy="1083650"/>
          </a:xfrm>
          <a:prstGeom prst="triangl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683832" y="8240438"/>
            <a:ext cx="1098917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231184" y="8240438"/>
            <a:ext cx="1098917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683832" y="9575237"/>
            <a:ext cx="1098917" cy="1098917"/>
          </a:xfrm>
          <a:prstGeom prst="rect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2231184" y="9575237"/>
            <a:ext cx="1098917" cy="1098917"/>
          </a:xfrm>
          <a:prstGeom prst="rect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36479" y="8240438"/>
            <a:ext cx="1098917" cy="1098917"/>
          </a:xfrm>
          <a:prstGeom prst="rect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36479" y="9575237"/>
            <a:ext cx="1098917" cy="1098917"/>
          </a:xfrm>
          <a:prstGeom prst="rect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8514510" y="8240438"/>
            <a:ext cx="1257034" cy="1083650"/>
          </a:xfrm>
          <a:prstGeom prst="triangl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0219979" y="8240438"/>
            <a:ext cx="1257034" cy="1083650"/>
          </a:xfrm>
          <a:prstGeom prst="triangl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18514510" y="9590504"/>
            <a:ext cx="1257034" cy="1083650"/>
          </a:xfrm>
          <a:prstGeom prst="triangl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0219979" y="9590504"/>
            <a:ext cx="1257034" cy="1083650"/>
          </a:xfrm>
          <a:prstGeom prst="triangl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/>
          <p:cNvSpPr/>
          <p:nvPr/>
        </p:nvSpPr>
        <p:spPr>
          <a:xfrm>
            <a:off x="16809039" y="8240438"/>
            <a:ext cx="1257034" cy="1083650"/>
          </a:xfrm>
          <a:prstGeom prst="triangl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/>
          <p:cNvSpPr/>
          <p:nvPr/>
        </p:nvSpPr>
        <p:spPr>
          <a:xfrm>
            <a:off x="16809039" y="9590504"/>
            <a:ext cx="1257034" cy="1083650"/>
          </a:xfrm>
          <a:prstGeom prst="triangl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21925448" y="5585508"/>
            <a:ext cx="1257034" cy="1083650"/>
          </a:xfrm>
          <a:prstGeom prst="triangl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21925448" y="8228450"/>
            <a:ext cx="1257034" cy="1083650"/>
          </a:xfrm>
          <a:prstGeom prst="triangl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649640" y="5600774"/>
            <a:ext cx="1098917" cy="1098917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3649640" y="8240438"/>
            <a:ext cx="1098917" cy="1098917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977080" y="8240438"/>
            <a:ext cx="1098917" cy="1098917"/>
          </a:xfrm>
          <a:prstGeom prst="ellips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977080" y="5600774"/>
            <a:ext cx="1098917" cy="1098917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35023" y="10910035"/>
            <a:ext cx="1098917" cy="1098917"/>
          </a:xfrm>
          <a:prstGeom prst="ellips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82377" y="10910035"/>
            <a:ext cx="1098917" cy="1098917"/>
          </a:xfrm>
          <a:prstGeom prst="ellips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3649640" y="6922245"/>
            <a:ext cx="1098917" cy="1098917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3649640" y="9590504"/>
            <a:ext cx="1098917" cy="1098917"/>
          </a:xfrm>
          <a:prstGeom prst="rect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/>
          <p:cNvSpPr/>
          <p:nvPr/>
        </p:nvSpPr>
        <p:spPr>
          <a:xfrm>
            <a:off x="21925448" y="6937512"/>
            <a:ext cx="1257034" cy="1083650"/>
          </a:xfrm>
          <a:prstGeom prst="triangl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iangle 98"/>
          <p:cNvSpPr/>
          <p:nvPr/>
        </p:nvSpPr>
        <p:spPr>
          <a:xfrm>
            <a:off x="21925448" y="9575237"/>
            <a:ext cx="1257034" cy="1083650"/>
          </a:xfrm>
          <a:prstGeom prst="triangl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977080" y="6906978"/>
            <a:ext cx="1098917" cy="1098917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977080" y="9559970"/>
            <a:ext cx="1098917" cy="1098917"/>
          </a:xfrm>
          <a:prstGeom prst="ellips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0660321" y="10910035"/>
            <a:ext cx="1098917" cy="1098917"/>
          </a:xfrm>
          <a:prstGeom prst="rect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9136479" y="10943799"/>
            <a:ext cx="1098917" cy="1098917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/>
          <p:cNvSpPr/>
          <p:nvPr/>
        </p:nvSpPr>
        <p:spPr>
          <a:xfrm>
            <a:off x="18514510" y="10917668"/>
            <a:ext cx="1257034" cy="1083650"/>
          </a:xfrm>
          <a:prstGeom prst="triangl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/>
          <p:cNvSpPr/>
          <p:nvPr/>
        </p:nvSpPr>
        <p:spPr>
          <a:xfrm>
            <a:off x="16809039" y="10940569"/>
            <a:ext cx="1257034" cy="1083650"/>
          </a:xfrm>
          <a:prstGeom prst="triangl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14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15274008" y="2215746"/>
            <a:ext cx="0" cy="866222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5715000"/>
            <a:ext cx="9578017" cy="2286000"/>
          </a:xfrm>
        </p:spPr>
        <p:txBody>
          <a:bodyPr/>
          <a:lstStyle/>
          <a:p>
            <a:r>
              <a:rPr lang="en-US" dirty="0"/>
              <a:t>Chart example: vertical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5274008" y="5443599"/>
            <a:ext cx="0" cy="760964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Diamond 16"/>
          <p:cNvSpPr/>
          <p:nvPr/>
        </p:nvSpPr>
        <p:spPr>
          <a:xfrm>
            <a:off x="12925407" y="6296145"/>
            <a:ext cx="4697201" cy="2526451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60913" y="457200"/>
            <a:ext cx="4426190" cy="1972542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286441" y="748533"/>
            <a:ext cx="3996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qualifiers that contradict the device configuration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060913" y="3146961"/>
            <a:ext cx="4426190" cy="2431965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287203" y="3416449"/>
            <a:ext cx="3991232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Identify the next qualifier in the table (MCC first, then MNC, then language, and so 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504681" y="6942254"/>
            <a:ext cx="3556275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/>
              <a:t>Do any resource </a:t>
            </a:r>
            <a:r>
              <a:rPr lang="en-US"/>
              <a:t>directories use</a:t>
            </a:r>
            <a:br>
              <a:rPr lang="en-US"/>
            </a:br>
            <a:r>
              <a:rPr lang="en-US"/>
              <a:t>this </a:t>
            </a:r>
            <a:r>
              <a:rPr lang="en-US" dirty="0"/>
              <a:t>qualifier?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060913" y="9975256"/>
            <a:ext cx="4426190" cy="3085030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178462" y="10146782"/>
            <a:ext cx="4208712" cy="2800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directories</a:t>
            </a:r>
            <a:b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that do not include</a:t>
            </a:r>
            <a:b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this qualifier</a:t>
            </a:r>
          </a:p>
          <a:p>
            <a:pPr algn="ctr"/>
            <a:endParaRPr lang="en-US" sz="20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i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If the qualifier is screen density, the system selects the “best match” and the process is done.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803487" y="7797686"/>
            <a:ext cx="3790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Continue until only one directory for the desired resource is left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8193072" y="4378936"/>
            <a:ext cx="1497128" cy="2976384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1363833" y="4378937"/>
            <a:ext cx="1344096" cy="3182290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7487101" y="9602230"/>
            <a:ext cx="2203100" cy="2135381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051239" y="7300026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No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795060" y="8752725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Yes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5282818" y="9230621"/>
            <a:ext cx="0" cy="68580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l 48"/>
          <p:cNvSpPr/>
          <p:nvPr/>
        </p:nvSpPr>
        <p:spPr>
          <a:xfrm>
            <a:off x="17622608" y="457200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12100235" y="3146961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16661929" y="6117082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12095942" y="9975256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21593864" y="8077597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3515727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Chart example: horizontal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2515" y="4510645"/>
            <a:ext cx="3783610" cy="685660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44509" y="6392603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44509" y="7941118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28119" y="4510645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41387" y="5984384"/>
            <a:ext cx="4769977" cy="1037853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30002" y="7217218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30002" y="808330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2514" y="4969553"/>
            <a:ext cx="378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dirty="0">
                <a:solidFill>
                  <a:srgbClr val="76828C"/>
                </a:solidFill>
                <a:latin typeface="Open Sans Light" charset="0"/>
                <a:ea typeface="Open Sans Light" charset="0"/>
                <a:cs typeface="Open Sans Light" charset="0"/>
              </a:rPr>
              <a:t>Portable class library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0002" y="4933698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CustomRender.iOS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539252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052520" y="5934343"/>
            <a:ext cx="4769977" cy="1037853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041135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041135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041135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CustomRender.Droid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050385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8563653" y="5934343"/>
            <a:ext cx="4769977" cy="1037853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552269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8552269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8552269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CustomRender.WinPhone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44508" y="6707411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>
                <a:solidFill>
                  <a:srgbClr val="76828B"/>
                </a:solidFill>
              </a:rPr>
              <a:t>App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44508" y="824524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>
                <a:solidFill>
                  <a:srgbClr val="76828B"/>
                </a:solidFill>
              </a:rPr>
              <a:t>MainPage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1387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MyEntryRenderer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5530495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EntryRenderer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5550524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Xamarin.iOS</a:t>
            </a:r>
            <a:r>
              <a:rPr lang="en-US" sz="2400" dirty="0"/>
              <a:t> SDK assemblies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038818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MyEntryRenderer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027926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EntryRenderer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12047955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Xamarin.Android</a:t>
            </a:r>
            <a:r>
              <a:rPr lang="en-US" sz="2400" dirty="0"/>
              <a:t> SDK assemblies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554516" y="625362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MyEntryRenderer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18543624" y="7303084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EntryRenderer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18563653" y="8160418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/>
              <a:t>Windows Phone SDK assemblies</a:t>
            </a:r>
          </a:p>
        </p:txBody>
      </p:sp>
      <p:sp>
        <p:nvSpPr>
          <p:cNvPr id="83" name="Rounded Rectangle 28"/>
          <p:cNvSpPr/>
          <p:nvPr/>
        </p:nvSpPr>
        <p:spPr>
          <a:xfrm flipH="1">
            <a:off x="4745456" y="6494609"/>
            <a:ext cx="804672" cy="359359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28"/>
          <p:cNvSpPr/>
          <p:nvPr/>
        </p:nvSpPr>
        <p:spPr>
          <a:xfrm flipH="1">
            <a:off x="11249701" y="6518955"/>
            <a:ext cx="802817" cy="3551745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28"/>
          <p:cNvSpPr/>
          <p:nvPr/>
        </p:nvSpPr>
        <p:spPr>
          <a:xfrm flipH="1">
            <a:off x="17753948" y="6525371"/>
            <a:ext cx="802817" cy="319245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244509" y="9489635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244508" y="978308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>
                <a:solidFill>
                  <a:srgbClr val="76828B"/>
                </a:solidFill>
              </a:rPr>
              <a:t>MyEntry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86" name="Rounded Rectangle 31"/>
          <p:cNvSpPr/>
          <p:nvPr/>
        </p:nvSpPr>
        <p:spPr>
          <a:xfrm>
            <a:off x="3584128" y="9659219"/>
            <a:ext cx="14173958" cy="427999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20587 w 1425449"/>
              <a:gd name="connsiteY0" fmla="*/ 0 h 1404256"/>
              <a:gd name="connsiteX1" fmla="*/ 1425449 w 1425449"/>
              <a:gd name="connsiteY1" fmla="*/ 950932 h 1404256"/>
              <a:gd name="connsiteX2" fmla="*/ 959693 w 1425449"/>
              <a:gd name="connsiteY2" fmla="*/ 1400359 h 1404256"/>
              <a:gd name="connsiteX3" fmla="*/ 0 w 1425449"/>
              <a:gd name="connsiteY3" fmla="*/ 1404256 h 1404256"/>
              <a:gd name="connsiteX0" fmla="*/ 1425449 w 1425449"/>
              <a:gd name="connsiteY0" fmla="*/ 0 h 453324"/>
              <a:gd name="connsiteX1" fmla="*/ 959693 w 1425449"/>
              <a:gd name="connsiteY1" fmla="*/ 449427 h 453324"/>
              <a:gd name="connsiteX2" fmla="*/ 0 w 1425449"/>
              <a:gd name="connsiteY2" fmla="*/ 453324 h 453324"/>
              <a:gd name="connsiteX0" fmla="*/ 8408852 w 8408852"/>
              <a:gd name="connsiteY0" fmla="*/ 0 h 449427"/>
              <a:gd name="connsiteX1" fmla="*/ 7943096 w 8408852"/>
              <a:gd name="connsiteY1" fmla="*/ 449427 h 449427"/>
              <a:gd name="connsiteX2" fmla="*/ 0 w 8408852"/>
              <a:gd name="connsiteY2" fmla="*/ 435471 h 44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08852" h="449427">
                <a:moveTo>
                  <a:pt x="8408852" y="0"/>
                </a:moveTo>
                <a:cubicBezTo>
                  <a:pt x="8408852" y="323301"/>
                  <a:pt x="8191308" y="449427"/>
                  <a:pt x="7943096" y="449427"/>
                </a:cubicBezTo>
                <a:lnTo>
                  <a:pt x="0" y="435471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52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elements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301035"/>
          </a:xfrm>
        </p:spPr>
        <p:txBody>
          <a:bodyPr>
            <a:normAutofit/>
          </a:bodyPr>
          <a:lstStyle/>
          <a:p>
            <a:r>
              <a:rPr lang="en-US" dirty="0"/>
              <a:t>The shapes below can be copied and pasted for use in building charts.</a:t>
            </a:r>
          </a:p>
        </p:txBody>
      </p:sp>
      <p:sp>
        <p:nvSpPr>
          <p:cNvPr id="114" name="Diamond 113"/>
          <p:cNvSpPr/>
          <p:nvPr/>
        </p:nvSpPr>
        <p:spPr>
          <a:xfrm>
            <a:off x="9668421" y="5449216"/>
            <a:ext cx="2036675" cy="1095453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iamond 114"/>
          <p:cNvSpPr/>
          <p:nvPr/>
        </p:nvSpPr>
        <p:spPr>
          <a:xfrm>
            <a:off x="11803421" y="5449216"/>
            <a:ext cx="2036675" cy="1095453"/>
          </a:xfrm>
          <a:prstGeom prst="diamond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iamond 115"/>
          <p:cNvSpPr/>
          <p:nvPr/>
        </p:nvSpPr>
        <p:spPr>
          <a:xfrm>
            <a:off x="13938420" y="5449215"/>
            <a:ext cx="2036675" cy="1095453"/>
          </a:xfrm>
          <a:prstGeom prst="diamond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/>
          <p:cNvSpPr/>
          <p:nvPr/>
        </p:nvSpPr>
        <p:spPr>
          <a:xfrm>
            <a:off x="16073420" y="5449215"/>
            <a:ext cx="2036675" cy="1095453"/>
          </a:xfrm>
          <a:prstGeom prst="diamond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iamond 117"/>
          <p:cNvSpPr/>
          <p:nvPr/>
        </p:nvSpPr>
        <p:spPr>
          <a:xfrm>
            <a:off x="9668421" y="6734485"/>
            <a:ext cx="2036675" cy="1095453"/>
          </a:xfrm>
          <a:prstGeom prst="diamond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amond 118"/>
          <p:cNvSpPr/>
          <p:nvPr/>
        </p:nvSpPr>
        <p:spPr>
          <a:xfrm>
            <a:off x="11803421" y="6734485"/>
            <a:ext cx="2036675" cy="1095453"/>
          </a:xfrm>
          <a:prstGeom prst="diamond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3938420" y="6734484"/>
            <a:ext cx="2036675" cy="1095453"/>
          </a:xfrm>
          <a:prstGeom prst="diamond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Diamond 120"/>
          <p:cNvSpPr/>
          <p:nvPr/>
        </p:nvSpPr>
        <p:spPr>
          <a:xfrm>
            <a:off x="16073420" y="6734484"/>
            <a:ext cx="2036675" cy="1095453"/>
          </a:xfrm>
          <a:prstGeom prst="diamond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iamond 121"/>
          <p:cNvSpPr/>
          <p:nvPr/>
        </p:nvSpPr>
        <p:spPr>
          <a:xfrm>
            <a:off x="9668421" y="8049296"/>
            <a:ext cx="2036675" cy="1095453"/>
          </a:xfrm>
          <a:prstGeom prst="diamond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iamond 122"/>
          <p:cNvSpPr/>
          <p:nvPr/>
        </p:nvSpPr>
        <p:spPr>
          <a:xfrm>
            <a:off x="11803421" y="8049296"/>
            <a:ext cx="2036675" cy="1095453"/>
          </a:xfrm>
          <a:prstGeom prst="diamond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iamond 123"/>
          <p:cNvSpPr/>
          <p:nvPr/>
        </p:nvSpPr>
        <p:spPr>
          <a:xfrm>
            <a:off x="13938420" y="8049295"/>
            <a:ext cx="2036675" cy="1095453"/>
          </a:xfrm>
          <a:prstGeom prst="diamond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Diamond 124"/>
          <p:cNvSpPr/>
          <p:nvPr/>
        </p:nvSpPr>
        <p:spPr>
          <a:xfrm>
            <a:off x="16073420" y="8049295"/>
            <a:ext cx="2036675" cy="1095453"/>
          </a:xfrm>
          <a:prstGeom prst="diamond">
            <a:avLst/>
          </a:prstGeom>
          <a:noFill/>
          <a:ln w="38100">
            <a:solidFill>
              <a:srgbClr val="A4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iamond 125"/>
          <p:cNvSpPr/>
          <p:nvPr/>
        </p:nvSpPr>
        <p:spPr>
          <a:xfrm>
            <a:off x="9668421" y="9334565"/>
            <a:ext cx="2036675" cy="1095453"/>
          </a:xfrm>
          <a:prstGeom prst="diamond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Diamond 126"/>
          <p:cNvSpPr/>
          <p:nvPr/>
        </p:nvSpPr>
        <p:spPr>
          <a:xfrm>
            <a:off x="11803421" y="9334565"/>
            <a:ext cx="2036675" cy="1095453"/>
          </a:xfrm>
          <a:prstGeom prst="diamond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Diamond 127"/>
          <p:cNvSpPr/>
          <p:nvPr/>
        </p:nvSpPr>
        <p:spPr>
          <a:xfrm>
            <a:off x="13938420" y="9334564"/>
            <a:ext cx="2036675" cy="1095453"/>
          </a:xfrm>
          <a:prstGeom prst="diamond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Diamond 128"/>
          <p:cNvSpPr/>
          <p:nvPr/>
        </p:nvSpPr>
        <p:spPr>
          <a:xfrm>
            <a:off x="16073420" y="9334564"/>
            <a:ext cx="2036675" cy="1095453"/>
          </a:xfrm>
          <a:prstGeom prst="diamond">
            <a:avLst/>
          </a:prstGeom>
          <a:noFill/>
          <a:ln w="38100">
            <a:solidFill>
              <a:srgbClr val="FAD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28"/>
          <p:cNvSpPr/>
          <p:nvPr/>
        </p:nvSpPr>
        <p:spPr>
          <a:xfrm>
            <a:off x="5925672" y="5461479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29"/>
          <p:cNvSpPr/>
          <p:nvPr/>
        </p:nvSpPr>
        <p:spPr>
          <a:xfrm>
            <a:off x="1335024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31"/>
          <p:cNvSpPr/>
          <p:nvPr/>
        </p:nvSpPr>
        <p:spPr>
          <a:xfrm>
            <a:off x="5398794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29"/>
          <p:cNvSpPr/>
          <p:nvPr/>
        </p:nvSpPr>
        <p:spPr>
          <a:xfrm flipH="1">
            <a:off x="3009346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28"/>
          <p:cNvSpPr/>
          <p:nvPr/>
        </p:nvSpPr>
        <p:spPr>
          <a:xfrm flipH="1">
            <a:off x="4631106" y="5449215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2367676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Rounded Rectangle 31"/>
          <p:cNvSpPr/>
          <p:nvPr/>
        </p:nvSpPr>
        <p:spPr>
          <a:xfrm flipH="1">
            <a:off x="3411749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784358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420859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837542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772221" y="5434810"/>
            <a:ext cx="5714" cy="4995208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Oval 130"/>
          <p:cNvSpPr/>
          <p:nvPr/>
        </p:nvSpPr>
        <p:spPr>
          <a:xfrm>
            <a:off x="20000581" y="5461479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2" name="Oval 131"/>
          <p:cNvSpPr/>
          <p:nvPr/>
        </p:nvSpPr>
        <p:spPr>
          <a:xfrm>
            <a:off x="21682867" y="5461479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3" name="Oval 132"/>
          <p:cNvSpPr/>
          <p:nvPr/>
        </p:nvSpPr>
        <p:spPr>
          <a:xfrm>
            <a:off x="20000581" y="6839757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4" name="Oval 133"/>
          <p:cNvSpPr/>
          <p:nvPr/>
        </p:nvSpPr>
        <p:spPr>
          <a:xfrm>
            <a:off x="21682867" y="6839757"/>
            <a:ext cx="905426" cy="905426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5" name="Oval 134"/>
          <p:cNvSpPr/>
          <p:nvPr/>
        </p:nvSpPr>
        <p:spPr>
          <a:xfrm>
            <a:off x="20000581" y="8218035"/>
            <a:ext cx="905426" cy="905426"/>
          </a:xfrm>
          <a:prstGeom prst="ellipse">
            <a:avLst/>
          </a:prstGeom>
          <a:solidFill>
            <a:srgbClr val="A0D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36" name="Oval 135"/>
          <p:cNvSpPr/>
          <p:nvPr/>
        </p:nvSpPr>
        <p:spPr>
          <a:xfrm>
            <a:off x="21682867" y="8218035"/>
            <a:ext cx="905426" cy="905426"/>
          </a:xfrm>
          <a:prstGeom prst="ellipse">
            <a:avLst/>
          </a:prstGeom>
          <a:solidFill>
            <a:srgbClr val="937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7" name="Oval 136"/>
          <p:cNvSpPr/>
          <p:nvPr/>
        </p:nvSpPr>
        <p:spPr>
          <a:xfrm>
            <a:off x="20000581" y="9596313"/>
            <a:ext cx="905426" cy="905426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7</a:t>
            </a:r>
          </a:p>
        </p:txBody>
      </p:sp>
      <p:sp>
        <p:nvSpPr>
          <p:cNvPr id="138" name="Oval 137"/>
          <p:cNvSpPr/>
          <p:nvPr/>
        </p:nvSpPr>
        <p:spPr>
          <a:xfrm>
            <a:off x="21682867" y="9596313"/>
            <a:ext cx="905426" cy="905426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73106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0022892" cy="10573924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Advanced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a real project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Device frames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320" y="1720662"/>
            <a:ext cx="5776291" cy="10746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720661"/>
            <a:ext cx="5776291" cy="1074658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04" y="3166812"/>
            <a:ext cx="4379976" cy="7808975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29" y="3125226"/>
            <a:ext cx="4416552" cy="78455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3067" y="12565216"/>
            <a:ext cx="115146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iPhone 6s/6s Plus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468458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49" y="1391602"/>
            <a:ext cx="8963198" cy="12324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42" y="1391602"/>
            <a:ext cx="8963198" cy="12324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47735" y="12576150"/>
            <a:ext cx="141054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iPad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141" y="3469234"/>
            <a:ext cx="5705856" cy="7626096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92" y="3469234"/>
            <a:ext cx="5705856" cy="76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2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75" y="2859122"/>
            <a:ext cx="4710412" cy="9272647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90" y="3652719"/>
            <a:ext cx="4206240" cy="74814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28322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98120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HTC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59189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Nokia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995" y="2673772"/>
            <a:ext cx="4702768" cy="9558585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46" y="3800911"/>
            <a:ext cx="3946344" cy="7032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991" y="2733258"/>
            <a:ext cx="5426915" cy="9605207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960" y="3690910"/>
            <a:ext cx="4112422" cy="68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6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3695556"/>
            <a:ext cx="10480498" cy="6539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5024" y="10636223"/>
            <a:ext cx="104804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Microsoft Surface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16301" y="3352800"/>
            <a:ext cx="10366497" cy="7136243"/>
            <a:chOff x="12635302" y="3790551"/>
            <a:chExt cx="9730596" cy="66984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02" y="3790551"/>
              <a:ext cx="9730596" cy="669849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2258" y="4355029"/>
              <a:ext cx="7496684" cy="5625426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13" y="4372086"/>
            <a:ext cx="9124109" cy="5116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95702" y="10636222"/>
            <a:ext cx="973059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 10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14750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1931374" cy="2286000"/>
          </a:xfrm>
        </p:spPr>
        <p:txBody>
          <a:bodyPr/>
          <a:lstStyle/>
          <a:p>
            <a:r>
              <a:rPr lang="en-US" dirty="0"/>
              <a:t>Using quality images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1093980" cy="9432279"/>
          </a:xfrm>
        </p:spPr>
        <p:txBody>
          <a:bodyPr/>
          <a:lstStyle/>
          <a:p>
            <a:r>
              <a:rPr lang="en-US" dirty="0"/>
              <a:t>The difference between good quality images and poor quality images speaks volumes in your presentation. Use only high resolution imagery for a clean and professional looking deck.</a:t>
            </a:r>
          </a:p>
          <a:p>
            <a:r>
              <a:rPr lang="en-US" dirty="0"/>
              <a:t>If you scale your images up and they pixelate like the example on the right, source a higher quality image.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067533" y="2203704"/>
            <a:ext cx="12564820" cy="8482261"/>
            <a:chOff x="11474451" y="2068512"/>
            <a:chExt cx="13035982" cy="880033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b="15698"/>
            <a:stretch/>
          </p:blipFill>
          <p:spPr>
            <a:xfrm>
              <a:off x="11474451" y="2068512"/>
              <a:ext cx="13035982" cy="781208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573000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High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21399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Low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837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286976" cy="2286000"/>
          </a:xfrm>
        </p:spPr>
        <p:txBody>
          <a:bodyPr/>
          <a:lstStyle/>
          <a:p>
            <a:r>
              <a:rPr lang="en-US"/>
              <a:t>Finding good quality images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8277901" cy="9432279"/>
          </a:xfrm>
        </p:spPr>
        <p:txBody>
          <a:bodyPr/>
          <a:lstStyle/>
          <a:p>
            <a:r>
              <a:rPr lang="en-US" dirty="0"/>
              <a:t>When looking for images online, follow the process to the right to source the highest resolution images to use in your presentation.</a:t>
            </a:r>
          </a:p>
          <a:p>
            <a:r>
              <a:rPr lang="en-US" dirty="0"/>
              <a:t>Alternatively, seek out </a:t>
            </a:r>
            <a:r>
              <a:rPr lang="en-US" dirty="0" err="1"/>
              <a:t>freestock</a:t>
            </a:r>
            <a:r>
              <a:rPr lang="en-US" dirty="0"/>
              <a:t> sites such as: </a:t>
            </a:r>
            <a:r>
              <a:rPr lang="en-US" dirty="0" err="1"/>
              <a:t>pexels.com</a:t>
            </a:r>
            <a:r>
              <a:rPr lang="en-US" dirty="0"/>
              <a:t> for good, high quality free imagery.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49840" y="1768281"/>
            <a:ext cx="13530962" cy="10101900"/>
            <a:chOff x="9612988" y="1497541"/>
            <a:chExt cx="14220214" cy="10616480"/>
          </a:xfrm>
        </p:grpSpPr>
        <p:pic>
          <p:nvPicPr>
            <p:cNvPr id="27" name="Content Placeholder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62"/>
            <a:stretch/>
          </p:blipFill>
          <p:spPr>
            <a:xfrm>
              <a:off x="9612989" y="2754312"/>
              <a:ext cx="7019091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16320" y="2754312"/>
              <a:ext cx="7016882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2988" y="7538899"/>
              <a:ext cx="7019091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Content Placeholder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6319" y="7538899"/>
              <a:ext cx="7014913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Rectangle 30"/>
            <p:cNvSpPr/>
            <p:nvPr/>
          </p:nvSpPr>
          <p:spPr>
            <a:xfrm>
              <a:off x="15669383" y="2837842"/>
              <a:ext cx="411935" cy="385460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101967" y="1497541"/>
              <a:ext cx="1543083" cy="884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Select</a:t>
              </a:r>
              <a:br>
                <a:rPr lang="en-US" sz="24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“Images”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5875350" y="2432221"/>
              <a:ext cx="8140" cy="412518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8986433" y="4162376"/>
              <a:ext cx="2650738" cy="1182509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00031" y="5714291"/>
              <a:ext cx="2460226" cy="127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Type in</a:t>
              </a:r>
              <a:b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your image</a:t>
              </a:r>
              <a:b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search criteria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0303662" y="5340360"/>
              <a:ext cx="8140" cy="31243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1789072" y="7920917"/>
              <a:ext cx="489398" cy="276425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12278470" y="8059129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2607850" y="8099258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Click</a:t>
              </a:r>
              <a:br>
                <a:rPr lang="en-US" sz="2400" b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“Search</a:t>
              </a: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 tools”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199428" y="8197342"/>
              <a:ext cx="638791" cy="894818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7838219" y="8541312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167599" y="8581441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Select</a:t>
              </a:r>
              <a:b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“Large”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045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404870" cy="2286000"/>
          </a:xfrm>
        </p:spPr>
        <p:txBody>
          <a:bodyPr/>
          <a:lstStyle/>
          <a:p>
            <a:r>
              <a:rPr lang="en-US" dirty="0"/>
              <a:t>Replacing images in devices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9" y="2754312"/>
            <a:ext cx="9163577" cy="10431336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/>
              <a:t>Right click on the placeholder gradient image in the device and select “Change picture” as shown.</a:t>
            </a:r>
          </a:p>
          <a:p>
            <a:pPr>
              <a:spcBef>
                <a:spcPts val="0"/>
              </a:spcBef>
            </a:pPr>
            <a:endParaRPr lang="en-US" sz="4800" dirty="0"/>
          </a:p>
          <a:p>
            <a:r>
              <a:rPr lang="en-US" sz="4800" dirty="0"/>
              <a:t>This will open a finder window for you to navigate to the screenshot you want to use in the device.</a:t>
            </a:r>
          </a:p>
          <a:p>
            <a:pPr>
              <a:spcBef>
                <a:spcPts val="0"/>
              </a:spcBef>
            </a:pPr>
            <a:endParaRPr lang="en-US" sz="4800" dirty="0"/>
          </a:p>
          <a:p>
            <a:r>
              <a:rPr lang="en-US" sz="4800" dirty="0"/>
              <a:t>Select your screenshot and click on the “Insert” button in the lower right.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4800" dirty="0"/>
          </a:p>
          <a:p>
            <a:pPr marL="288925" lvl="1" indent="-288925">
              <a:buNone/>
            </a:pPr>
            <a:r>
              <a:rPr lang="en-US" sz="4800" dirty="0"/>
              <a:t>*Note, screen shots must be the correct dimensions for the device. Screens work best when you capture the image on the appropriate device.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39" y="2754312"/>
            <a:ext cx="5933070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751" y="2754312"/>
            <a:ext cx="5681359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/>
          <p:cNvSpPr/>
          <p:nvPr/>
        </p:nvSpPr>
        <p:spPr>
          <a:xfrm>
            <a:off x="22810405" y="5857588"/>
            <a:ext cx="465827" cy="243741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7187" y="7027106"/>
            <a:ext cx="9178491" cy="5160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9337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images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0433580" cy="109616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 dirty="0"/>
              <a:t>Click on the image and navigate to the “Picture Format” tab.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/>
          </a:p>
          <a:p>
            <a:pPr>
              <a:lnSpc>
                <a:spcPct val="110000"/>
              </a:lnSpc>
            </a:pPr>
            <a:r>
              <a:rPr lang="en-US" sz="4800" dirty="0"/>
              <a:t>Select “Crop” from the formatting options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/>
          </a:p>
          <a:p>
            <a:pPr>
              <a:lnSpc>
                <a:spcPct val="110000"/>
              </a:lnSpc>
            </a:pPr>
            <a:r>
              <a:rPr lang="en-US" sz="4800" dirty="0"/>
              <a:t>Crop your picture by grabbing the black handles on any side of the image.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4800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4800" dirty="0"/>
              <a:t>You can also resize/reposition the image within the cropped area by grabbing a corner of the image or clicking on it and moving it to the desired position.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486" y="2902229"/>
            <a:ext cx="10937132" cy="817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85594" y="2902229"/>
            <a:ext cx="1669988" cy="817792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608" y="5256533"/>
            <a:ext cx="10937132" cy="817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111448" y="5609777"/>
            <a:ext cx="1006275" cy="464546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940" y="7625187"/>
            <a:ext cx="3701117" cy="2849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0108" y="7692466"/>
            <a:ext cx="3577734" cy="2714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4397" y="7688316"/>
            <a:ext cx="3609003" cy="27187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16200000">
            <a:off x="11397982" y="8830814"/>
            <a:ext cx="2938547" cy="445234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847898" y="10535648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11072191" y="11037111"/>
            <a:ext cx="361651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crop handles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41007" y="11037111"/>
            <a:ext cx="3641733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resizing handles 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941007" y="10101354"/>
            <a:ext cx="3642393" cy="372942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1778898" y="10474297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16139788" y="10088837"/>
            <a:ext cx="411935" cy="385460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TextBox 29"/>
          <p:cNvSpPr txBox="1"/>
          <p:nvPr/>
        </p:nvSpPr>
        <p:spPr>
          <a:xfrm>
            <a:off x="16085058" y="11042617"/>
            <a:ext cx="352856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Grab corners to size</a:t>
            </a:r>
            <a:b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 proportionally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6357316" y="10474296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4090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James Clancy</a:t>
            </a:r>
            <a:br>
              <a:rPr lang="en-US" dirty="0"/>
            </a:br>
            <a:r>
              <a:rPr lang="en-US" dirty="0" err="1"/>
              <a:t>Xamarin</a:t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9200172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James Clancy</a:t>
            </a:r>
            <a:br>
              <a:rPr lang="en-US"/>
            </a:br>
            <a:r>
              <a:rPr lang="en-US" dirty="0" err="1"/>
              <a:t>Xamarin</a:t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4" t="-216" r="16362" b="216"/>
          <a:stretch/>
        </p:blipFill>
        <p:spPr/>
      </p:pic>
    </p:spTree>
    <p:extLst>
      <p:ext uri="{BB962C8B-B14F-4D97-AF65-F5344CB8AC3E}">
        <p14:creationId xmlns:p14="http://schemas.microsoft.com/office/powerpoint/2010/main" val="374325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97001-1871-9B48-AFD5-F5E1A7C8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955" y="655150"/>
            <a:ext cx="5257800" cy="11379200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James Clancy</a:t>
            </a:r>
            <a:br>
              <a:rPr lang="en-US"/>
            </a:br>
            <a:r>
              <a:rPr lang="en-US" dirty="0" err="1"/>
              <a:t>Xamarin</a:t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5" r="15503"/>
          <a:stretch/>
        </p:blipFill>
        <p:spPr/>
      </p:pic>
    </p:spTree>
    <p:extLst>
      <p:ext uri="{BB962C8B-B14F-4D97-AF65-F5344CB8AC3E}">
        <p14:creationId xmlns:p14="http://schemas.microsoft.com/office/powerpoint/2010/main" val="16959922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I want to test games!</a:t>
            </a: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Locale settings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90749" y="3019848"/>
            <a:ext cx="11001512" cy="9334247"/>
            <a:chOff x="6332331" y="2386584"/>
            <a:chExt cx="11480800" cy="9740900"/>
          </a:xfrm>
          <a:effectLst/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331" y="2386584"/>
              <a:ext cx="11480800" cy="9740900"/>
            </a:xfrm>
            <a:prstGeom prst="rect">
              <a:avLst/>
            </a:prstGeom>
            <a:effectLst/>
          </p:spPr>
        </p:pic>
        <p:cxnSp>
          <p:nvCxnSpPr>
            <p:cNvPr id="5" name="Straight Connector 4"/>
            <p:cNvCxnSpPr/>
            <p:nvPr/>
          </p:nvCxnSpPr>
          <p:spPr>
            <a:xfrm>
              <a:off x="6332331" y="2386584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32331" y="12122051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8804570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Poor return on investment</a:t>
            </a:r>
          </a:p>
          <a:p>
            <a:pPr lvl="1"/>
            <a:r>
              <a:rPr lang="en-US" dirty="0"/>
              <a:t>Pixel Detection</a:t>
            </a:r>
          </a:p>
          <a:p>
            <a:pPr lvl="1"/>
            <a:r>
              <a:rPr lang="en-US" dirty="0"/>
              <a:t>Play and Record</a:t>
            </a:r>
          </a:p>
          <a:p>
            <a:pPr lvl="2"/>
            <a:r>
              <a:rPr lang="en-US" dirty="0"/>
              <a:t>Physics</a:t>
            </a:r>
          </a:p>
          <a:p>
            <a:pPr lvl="2"/>
            <a:r>
              <a:rPr lang="en-US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087423446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63112" cy="7681775"/>
          </a:xfrm>
        </p:spPr>
        <p:txBody>
          <a:bodyPr numCol="2">
            <a:normAutofit/>
          </a:bodyPr>
          <a:lstStyle/>
          <a:p>
            <a:r>
              <a:rPr lang="en-US" sz="5400" dirty="0"/>
              <a:t>Poor return on investment</a:t>
            </a:r>
          </a:p>
          <a:p>
            <a:pPr lvl="1"/>
            <a:r>
              <a:rPr lang="en-US" sz="5400" dirty="0"/>
              <a:t>Pixel Detection</a:t>
            </a:r>
          </a:p>
          <a:p>
            <a:pPr lvl="1"/>
            <a:r>
              <a:rPr lang="en-US" sz="5400" dirty="0"/>
              <a:t>Play and Record</a:t>
            </a:r>
          </a:p>
          <a:p>
            <a:pPr lvl="2"/>
            <a:r>
              <a:rPr lang="en-US" sz="5400" dirty="0"/>
              <a:t>Physics</a:t>
            </a:r>
          </a:p>
          <a:p>
            <a:pPr lvl="2"/>
            <a:r>
              <a:rPr lang="en-US" sz="5400" dirty="0"/>
              <a:t>AI</a:t>
            </a:r>
          </a:p>
          <a:p>
            <a:pPr lvl="2"/>
            <a:endParaRPr lang="en-US" sz="5400" dirty="0"/>
          </a:p>
          <a:p>
            <a:pPr lvl="2"/>
            <a:endParaRPr lang="en-US" sz="5400" dirty="0"/>
          </a:p>
          <a:p>
            <a:pPr lvl="2"/>
            <a:endParaRPr lang="en-US" sz="5400" dirty="0"/>
          </a:p>
          <a:p>
            <a:r>
              <a:rPr lang="en-US" sz="5400" dirty="0"/>
              <a:t>Game developer responses</a:t>
            </a:r>
          </a:p>
          <a:p>
            <a:pPr lvl="1"/>
            <a:r>
              <a:rPr lang="en-US" sz="5400" dirty="0"/>
              <a:t>Deadlines</a:t>
            </a:r>
          </a:p>
          <a:p>
            <a:pPr lvl="1"/>
            <a:r>
              <a:rPr lang="en-US" sz="5400" dirty="0"/>
              <a:t>You can’t write test for X</a:t>
            </a:r>
          </a:p>
          <a:p>
            <a:pPr lvl="1"/>
            <a:r>
              <a:rPr lang="en-US" sz="5400" dirty="0"/>
              <a:t>Games are too big</a:t>
            </a:r>
          </a:p>
          <a:p>
            <a:pPr lvl="1"/>
            <a:r>
              <a:rPr lang="en-US" sz="5400" dirty="0"/>
              <a:t>Lack of tooling</a:t>
            </a:r>
          </a:p>
          <a:p>
            <a:pPr lvl="1"/>
            <a:r>
              <a:rPr lang="en-US" sz="5400" dirty="0"/>
              <a:t>Game developers are hardcore</a:t>
            </a:r>
          </a:p>
        </p:txBody>
      </p:sp>
    </p:spTree>
    <p:extLst>
      <p:ext uri="{BB962C8B-B14F-4D97-AF65-F5344CB8AC3E}">
        <p14:creationId xmlns:p14="http://schemas.microsoft.com/office/powerpoint/2010/main" val="18401365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AD228-71DD-1B46-846C-65B267647C90}"/>
              </a:ext>
            </a:extLst>
          </p:cNvPr>
          <p:cNvSpPr/>
          <p:nvPr/>
        </p:nvSpPr>
        <p:spPr>
          <a:xfrm>
            <a:off x="12958119" y="-216891"/>
            <a:ext cx="12192000" cy="14219277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algn="l" rtl="0"/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Item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_item;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Item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item,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_item = item;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Text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item.Text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Quantity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item.Quantity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set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item.Quantity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itemsViewModel.UpdateSummaries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(Quantity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switch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item.Category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ItemCategory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.Fruit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ItemCategory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.Vegetable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.Green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ItemCategory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.Meat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default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  <a:p>
            <a:pPr algn="l" defTabSz="825500" rtl="0"/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C694F-3DEF-0947-B180-AF52C6470AE9}"/>
              </a:ext>
            </a:extLst>
          </p:cNvPr>
          <p:cNvCxnSpPr>
            <a:cxnSpLocks/>
          </p:cNvCxnSpPr>
          <p:nvPr/>
        </p:nvCxnSpPr>
        <p:spPr>
          <a:xfrm flipH="1" flipV="1">
            <a:off x="19447154" y="9851670"/>
            <a:ext cx="1486383" cy="77825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 flipV="1">
            <a:off x="20412065" y="6172782"/>
            <a:ext cx="1753026" cy="103194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20190345" y="10810563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0565641" y="2792383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20190346" y="7204723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7607905" y="1684232"/>
            <a:ext cx="2787998" cy="15236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20262166" y="4246215"/>
            <a:ext cx="37080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7737474" y="4661713"/>
            <a:ext cx="2452872" cy="75312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833031"/>
            <a:ext cx="12192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512736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F8950B-904F-8145-90E4-79695F086D0D}"/>
              </a:ext>
            </a:extLst>
          </p:cNvPr>
          <p:cNvSpPr/>
          <p:nvPr/>
        </p:nvSpPr>
        <p:spPr>
          <a:xfrm>
            <a:off x="22960342" y="625486"/>
            <a:ext cx="905426" cy="905426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Fonts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96608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6751</TotalTime>
  <Words>1029</Words>
  <Application>Microsoft Macintosh PowerPoint</Application>
  <PresentationFormat>Custom</PresentationFormat>
  <Paragraphs>266</Paragraphs>
  <Slides>34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50" baseType="lpstr">
      <vt:lpstr>.AppleSystemUIFont</vt:lpstr>
      <vt:lpstr>Neuzeit Grotesk</vt:lpstr>
      <vt:lpstr>Open Sans</vt:lpstr>
      <vt:lpstr>Open Sans Light</vt:lpstr>
      <vt:lpstr>Arial</vt:lpstr>
      <vt:lpstr>Avenir Roman</vt:lpstr>
      <vt:lpstr>Calibri</vt:lpstr>
      <vt:lpstr>Calibri Light</vt:lpstr>
      <vt:lpstr>Helvetica</vt:lpstr>
      <vt:lpstr>Menlo</vt:lpstr>
      <vt:lpstr>Menlo Regular</vt:lpstr>
      <vt:lpstr>Segoe UI</vt:lpstr>
      <vt:lpstr>Segoe UI Light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MVVM problems</vt:lpstr>
      <vt:lpstr>Redux</vt:lpstr>
      <vt:lpstr>Redux</vt:lpstr>
      <vt:lpstr>Real considerations</vt:lpstr>
      <vt:lpstr>More reading</vt:lpstr>
      <vt:lpstr>Presentation Fonts</vt:lpstr>
      <vt:lpstr>Presentation Fonts</vt:lpstr>
      <vt:lpstr>Presentation Fonts</vt:lpstr>
      <vt:lpstr>Code representation example</vt:lpstr>
      <vt:lpstr>Use separate slides to call out sub-snippets</vt:lpstr>
      <vt:lpstr>Evolve 2016 color palette</vt:lpstr>
      <vt:lpstr>Iconography</vt:lpstr>
      <vt:lpstr>Building blocks</vt:lpstr>
      <vt:lpstr>Chart example: vertical</vt:lpstr>
      <vt:lpstr>Chart example: horizontal</vt:lpstr>
      <vt:lpstr>Chart elements</vt:lpstr>
      <vt:lpstr>Device frames</vt:lpstr>
      <vt:lpstr>Device frames</vt:lpstr>
      <vt:lpstr>Device frames</vt:lpstr>
      <vt:lpstr>Device frames</vt:lpstr>
      <vt:lpstr>Using quality images</vt:lpstr>
      <vt:lpstr>Finding good quality images</vt:lpstr>
      <vt:lpstr>Replacing images in devices</vt:lpstr>
      <vt:lpstr>Cropping images</vt:lpstr>
      <vt:lpstr>Test cloud and games</vt:lpstr>
      <vt:lpstr>Test cloud and games</vt:lpstr>
      <vt:lpstr>Test cloud and games</vt:lpstr>
      <vt:lpstr>I want to test games!</vt:lpstr>
      <vt:lpstr>Locale settings</vt:lpstr>
      <vt:lpstr>Why?</vt:lpstr>
      <vt:lpstr>Why?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Andrew Revell</cp:lastModifiedBy>
  <cp:revision>334</cp:revision>
  <cp:lastPrinted>2015-12-14T23:08:45Z</cp:lastPrinted>
  <dcterms:modified xsi:type="dcterms:W3CDTF">2019-07-30T19:09:44Z</dcterms:modified>
</cp:coreProperties>
</file>